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Oswald" panose="020B0604020202020204" charset="0"/>
      <p:regular r:id="rId13"/>
      <p:bold r:id="rId14"/>
    </p:embeddedFont>
    <p:embeddedFont>
      <p:font typeface="Roboto" panose="020B0604020202020204" charset="0"/>
      <p:regular r:id="rId15"/>
      <p:bold r:id="rId16"/>
      <p:italic r:id="rId17"/>
      <p:boldItalic r:id="rId18"/>
    </p:embeddedFont>
    <p:embeddedFont>
      <p:font typeface="Pinyon Script" panose="020B0604020202020204" charset="0"/>
      <p:regular r:id="rId19"/>
    </p:embeddedFont>
    <p:embeddedFont>
      <p:font typeface="Georgia" panose="02040502050405020303" pitchFamily="18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3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alidation_(drug_manufacture)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Biologistics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430800" y="3381450"/>
            <a:ext cx="8282400" cy="126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By: Erica Alexander and Alex Strehlow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234925" y="730350"/>
            <a:ext cx="90954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/>
              <a:t>Why are cold chains important?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60950" y="205332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Transport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10B925"/>
                </a:solidFill>
              </a:rPr>
              <a:t>Vaccines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D84FF"/>
                </a:solidFill>
              </a:rPr>
              <a:t>Organs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CC0000"/>
                </a:solidFill>
              </a:rPr>
              <a:t>Blood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4424" y="1998137"/>
            <a:ext cx="2820574" cy="282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71900" y="5920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What is Biologistics?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71900" y="1840850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u="sng">
                <a:solidFill>
                  <a:srgbClr val="666666"/>
                </a:solidFill>
              </a:rPr>
              <a:t>Safe Flow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 </a:t>
            </a:r>
            <a:r>
              <a:rPr lang="en" sz="2400">
                <a:solidFill>
                  <a:srgbClr val="00FF00"/>
                </a:solidFill>
              </a:rPr>
              <a:t>High </a:t>
            </a:r>
            <a:r>
              <a:rPr lang="en" sz="2400">
                <a:solidFill>
                  <a:srgbClr val="666666"/>
                </a:solidFill>
              </a:rPr>
              <a:t>value</a:t>
            </a:r>
            <a:r>
              <a:rPr lang="en" sz="2400"/>
              <a:t>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0000FF"/>
                </a:solidFill>
              </a:rPr>
              <a:t>Temperature</a:t>
            </a:r>
            <a:r>
              <a:rPr lang="en" sz="2400"/>
              <a:t> </a:t>
            </a:r>
            <a:r>
              <a:rPr lang="en" sz="2400">
                <a:solidFill>
                  <a:srgbClr val="FF0000"/>
                </a:solidFill>
              </a:rPr>
              <a:t>sensitive</a:t>
            </a:r>
            <a:r>
              <a:rPr lang="en" sz="2400"/>
              <a:t>, and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9900FF"/>
                </a:solidFill>
              </a:rPr>
              <a:t>Time</a:t>
            </a:r>
            <a:r>
              <a:rPr lang="en" sz="2400"/>
              <a:t>-critical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biological materials </a:t>
            </a:r>
          </a:p>
          <a:p>
            <a:pPr lvl="0">
              <a:spcBef>
                <a:spcPts val="0"/>
              </a:spcBef>
              <a:buNone/>
            </a:pPr>
            <a:endParaRPr sz="1200"/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8784" y="1887359"/>
            <a:ext cx="1368849" cy="1368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1075" y="1887315"/>
            <a:ext cx="1368849" cy="136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9925" y="3658625"/>
            <a:ext cx="1368850" cy="136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04350" y="748375"/>
            <a:ext cx="91440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/>
              <a:t>What is a Cold Chain?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04350" y="1909300"/>
            <a:ext cx="85572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b="1">
                <a:solidFill>
                  <a:srgbClr val="000000"/>
                </a:solidFill>
                <a:latin typeface="Pinyon Script"/>
                <a:ea typeface="Pinyon Script"/>
                <a:cs typeface="Pinyon Script"/>
                <a:sym typeface="Pinyon Script"/>
              </a:rPr>
              <a:t>Designs</a:t>
            </a:r>
            <a:r>
              <a:rPr lang="en" sz="3600">
                <a:latin typeface="Pinyon Script"/>
                <a:ea typeface="Pinyon Script"/>
                <a:cs typeface="Pinyon Script"/>
                <a:sym typeface="Pinyon Script"/>
              </a:rPr>
              <a:t> </a:t>
            </a:r>
            <a:r>
              <a:rPr lang="en" sz="3600"/>
              <a:t>&amp; </a:t>
            </a:r>
            <a:r>
              <a:rPr lang="en" sz="36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manufactures</a:t>
            </a:r>
            <a:r>
              <a:rPr lang="en" sz="36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3600">
                <a:solidFill>
                  <a:srgbClr val="0000FF"/>
                </a:solidFill>
              </a:rPr>
              <a:t>temperature </a:t>
            </a:r>
            <a:r>
              <a:rPr lang="en" sz="3600"/>
              <a:t>controlled </a:t>
            </a:r>
            <a:r>
              <a:rPr lang="en" sz="3600">
                <a:solidFill>
                  <a:srgbClr val="783F04"/>
                </a:solidFill>
              </a:rPr>
              <a:t>packaging</a:t>
            </a:r>
            <a:r>
              <a:rPr lang="en" sz="3600"/>
              <a:t> 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2124" y="575800"/>
            <a:ext cx="2511725" cy="253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167550" y="19679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  <a:buChar char="-"/>
            </a:pPr>
            <a:r>
              <a:rPr lang="en" sz="3000"/>
              <a:t>Temperature </a:t>
            </a:r>
          </a:p>
          <a:p>
            <a:pPr marL="457200" lvl="0" indent="-419100" rtl="0">
              <a:spcBef>
                <a:spcPts val="0"/>
              </a:spcBef>
              <a:buSzPct val="100000"/>
              <a:buChar char="-"/>
            </a:pPr>
            <a:r>
              <a:rPr lang="en" sz="3000"/>
              <a:t>Packaging/Safety 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3029" y="1786112"/>
            <a:ext cx="2920670" cy="307392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331475" y="651700"/>
            <a:ext cx="6687300" cy="77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>
                <a:solidFill>
                  <a:srgbClr val="F9F9F9"/>
                </a:solidFill>
                <a:latin typeface="Roboto"/>
                <a:ea typeface="Roboto"/>
                <a:cs typeface="Roboto"/>
                <a:sym typeface="Roboto"/>
              </a:rPr>
              <a:t>Safety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Efficiency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Protects the product of the material that is being transported 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8875" y="2605475"/>
            <a:ext cx="3100024" cy="232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1222450" y="258150"/>
            <a:ext cx="6816300" cy="1119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 b="1">
                <a:solidFill>
                  <a:srgbClr val="00FF00"/>
                </a:solidFill>
              </a:rPr>
              <a:t>o$t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27357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buSzPct val="100000"/>
              <a:buChar char="-"/>
            </a:pPr>
            <a:r>
              <a:rPr lang="en" sz="2400"/>
              <a:t>Cost is an issue because the materials are not commodities 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9150" y="-244325"/>
            <a:ext cx="2124250" cy="212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2274" y="2036425"/>
            <a:ext cx="3762950" cy="2124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60950" y="23527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Access/connectivity </a:t>
            </a: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l="1010" r="-1010"/>
          <a:stretch/>
        </p:blipFill>
        <p:spPr>
          <a:xfrm>
            <a:off x="0" y="1002975"/>
            <a:ext cx="9144000" cy="348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652100" y="4090725"/>
            <a:ext cx="5839800" cy="145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The cold chain impacts globally, locally and regionally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Regulatory Requirements 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71900" y="19106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4C4C4C"/>
                </a:solidFill>
              </a:rPr>
              <a:t>Analyzed, measured, controlled, documented, and </a:t>
            </a:r>
            <a:r>
              <a:rPr lang="en" sz="2400" u="sng">
                <a:solidFill>
                  <a:srgbClr val="4C4C4C"/>
                </a:solidFill>
                <a:hlinkClick r:id="rId3"/>
              </a:rPr>
              <a:t>validated</a:t>
            </a:r>
          </a:p>
          <a:p>
            <a:pPr lvl="0">
              <a:spcBef>
                <a:spcPts val="0"/>
              </a:spcBef>
              <a:buNone/>
            </a:pPr>
            <a:endParaRPr sz="2400">
              <a:solidFill>
                <a:srgbClr val="4C4C4C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60950" y="774900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Available Jobs 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  <a:buChar char="-"/>
            </a:pPr>
            <a:r>
              <a:rPr lang="en" sz="2400"/>
              <a:t>Operations Manager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-"/>
            </a:pPr>
            <a:r>
              <a:rPr lang="en" sz="2400"/>
              <a:t>Global Logistics </a:t>
            </a:r>
          </a:p>
          <a:p>
            <a:pPr marL="457200" lvl="0" indent="-381000">
              <a:spcBef>
                <a:spcPts val="0"/>
              </a:spcBef>
              <a:buSzPct val="100000"/>
              <a:buChar char="-"/>
            </a:pPr>
            <a:r>
              <a:rPr lang="en" sz="2400"/>
              <a:t>Cold Chain Logistics 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8650" y="1862725"/>
            <a:ext cx="3217550" cy="302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On-screen Show (16:9)</PresentationFormat>
  <Paragraphs>31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Oswald</vt:lpstr>
      <vt:lpstr>Roboto</vt:lpstr>
      <vt:lpstr>Arial</vt:lpstr>
      <vt:lpstr>Pinyon Script</vt:lpstr>
      <vt:lpstr>Georgia</vt:lpstr>
      <vt:lpstr>material</vt:lpstr>
      <vt:lpstr>Biologistics</vt:lpstr>
      <vt:lpstr>What is Biologistics?</vt:lpstr>
      <vt:lpstr>What is a Cold Chain?</vt:lpstr>
      <vt:lpstr>PowerPoint Presentation</vt:lpstr>
      <vt:lpstr>Efficiency</vt:lpstr>
      <vt:lpstr>o$t</vt:lpstr>
      <vt:lpstr>Access/connectivity </vt:lpstr>
      <vt:lpstr>Regulatory Requirements </vt:lpstr>
      <vt:lpstr>Available Jobs </vt:lpstr>
      <vt:lpstr>Why are cold chains important?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Biologistics</dc:title>
  <dc:creator>Herve Aniglo (haniglo)</dc:creator>
  <cp:lastModifiedBy>Herve Aniglo (haniglo)</cp:lastModifiedBy>
  <cp:revision>1</cp:revision>
  <dcterms:modified xsi:type="dcterms:W3CDTF">2016-07-15T16:25:26Z</dcterms:modified>
</cp:coreProperties>
</file>